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077" autoAdjust="0"/>
  </p:normalViewPr>
  <p:slideViewPr>
    <p:cSldViewPr snapToGrid="0" snapToObjects="1">
      <p:cViewPr>
        <p:scale>
          <a:sx n="100" d="100"/>
          <a:sy n="100" d="100"/>
        </p:scale>
        <p:origin x="-72" y="-39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87" indent="0" algn="ctr">
              <a:buNone/>
              <a:defRPr sz="1653"/>
            </a:lvl2pPr>
            <a:lvl3pPr marL="755973" indent="0" algn="ctr">
              <a:buNone/>
              <a:defRPr sz="1488"/>
            </a:lvl3pPr>
            <a:lvl4pPr marL="1133961" indent="0" algn="ctr">
              <a:buNone/>
              <a:defRPr sz="1323"/>
            </a:lvl4pPr>
            <a:lvl5pPr marL="1511947" indent="0" algn="ctr">
              <a:buNone/>
              <a:defRPr sz="1323"/>
            </a:lvl5pPr>
            <a:lvl6pPr marL="1889933" indent="0" algn="ctr">
              <a:buNone/>
              <a:defRPr sz="1323"/>
            </a:lvl6pPr>
            <a:lvl7pPr marL="2267920" indent="0" algn="ctr">
              <a:buNone/>
              <a:defRPr sz="1323"/>
            </a:lvl7pPr>
            <a:lvl8pPr marL="2645907" indent="0" algn="ctr">
              <a:buNone/>
              <a:defRPr sz="1323"/>
            </a:lvl8pPr>
            <a:lvl9pPr marL="3023894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09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7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8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7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6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94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9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92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90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89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60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36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87" indent="0">
              <a:buNone/>
              <a:defRPr sz="1653" b="1"/>
            </a:lvl2pPr>
            <a:lvl3pPr marL="755973" indent="0">
              <a:buNone/>
              <a:defRPr sz="1488" b="1"/>
            </a:lvl3pPr>
            <a:lvl4pPr marL="1133961" indent="0">
              <a:buNone/>
              <a:defRPr sz="1323" b="1"/>
            </a:lvl4pPr>
            <a:lvl5pPr marL="1511947" indent="0">
              <a:buNone/>
              <a:defRPr sz="1323" b="1"/>
            </a:lvl5pPr>
            <a:lvl6pPr marL="1889933" indent="0">
              <a:buNone/>
              <a:defRPr sz="1323" b="1"/>
            </a:lvl6pPr>
            <a:lvl7pPr marL="2267920" indent="0">
              <a:buNone/>
              <a:defRPr sz="1323" b="1"/>
            </a:lvl7pPr>
            <a:lvl8pPr marL="2645907" indent="0">
              <a:buNone/>
              <a:defRPr sz="1323" b="1"/>
            </a:lvl8pPr>
            <a:lvl9pPr marL="302389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87" indent="0">
              <a:buNone/>
              <a:defRPr sz="1653" b="1"/>
            </a:lvl2pPr>
            <a:lvl3pPr marL="755973" indent="0">
              <a:buNone/>
              <a:defRPr sz="1488" b="1"/>
            </a:lvl3pPr>
            <a:lvl4pPr marL="1133961" indent="0">
              <a:buNone/>
              <a:defRPr sz="1323" b="1"/>
            </a:lvl4pPr>
            <a:lvl5pPr marL="1511947" indent="0">
              <a:buNone/>
              <a:defRPr sz="1323" b="1"/>
            </a:lvl5pPr>
            <a:lvl6pPr marL="1889933" indent="0">
              <a:buNone/>
              <a:defRPr sz="1323" b="1"/>
            </a:lvl6pPr>
            <a:lvl7pPr marL="2267920" indent="0">
              <a:buNone/>
              <a:defRPr sz="1323" b="1"/>
            </a:lvl7pPr>
            <a:lvl8pPr marL="2645907" indent="0">
              <a:buNone/>
              <a:defRPr sz="1323" b="1"/>
            </a:lvl8pPr>
            <a:lvl9pPr marL="302389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0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59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2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87" indent="0">
              <a:buNone/>
              <a:defRPr sz="1157"/>
            </a:lvl2pPr>
            <a:lvl3pPr marL="755973" indent="0">
              <a:buNone/>
              <a:defRPr sz="992"/>
            </a:lvl3pPr>
            <a:lvl4pPr marL="1133961" indent="0">
              <a:buNone/>
              <a:defRPr sz="827"/>
            </a:lvl4pPr>
            <a:lvl5pPr marL="1511947" indent="0">
              <a:buNone/>
              <a:defRPr sz="827"/>
            </a:lvl5pPr>
            <a:lvl6pPr marL="1889933" indent="0">
              <a:buNone/>
              <a:defRPr sz="827"/>
            </a:lvl6pPr>
            <a:lvl7pPr marL="2267920" indent="0">
              <a:buNone/>
              <a:defRPr sz="827"/>
            </a:lvl7pPr>
            <a:lvl8pPr marL="2645907" indent="0">
              <a:buNone/>
              <a:defRPr sz="827"/>
            </a:lvl8pPr>
            <a:lvl9pPr marL="302389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50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87" indent="0">
              <a:buNone/>
              <a:defRPr sz="2315"/>
            </a:lvl2pPr>
            <a:lvl3pPr marL="755973" indent="0">
              <a:buNone/>
              <a:defRPr sz="1984"/>
            </a:lvl3pPr>
            <a:lvl4pPr marL="1133961" indent="0">
              <a:buNone/>
              <a:defRPr sz="1653"/>
            </a:lvl4pPr>
            <a:lvl5pPr marL="1511947" indent="0">
              <a:buNone/>
              <a:defRPr sz="1653"/>
            </a:lvl5pPr>
            <a:lvl6pPr marL="1889933" indent="0">
              <a:buNone/>
              <a:defRPr sz="1653"/>
            </a:lvl6pPr>
            <a:lvl7pPr marL="2267920" indent="0">
              <a:buNone/>
              <a:defRPr sz="1653"/>
            </a:lvl7pPr>
            <a:lvl8pPr marL="2645907" indent="0">
              <a:buNone/>
              <a:defRPr sz="1653"/>
            </a:lvl8pPr>
            <a:lvl9pPr marL="3023894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87" indent="0">
              <a:buNone/>
              <a:defRPr sz="1157"/>
            </a:lvl2pPr>
            <a:lvl3pPr marL="755973" indent="0">
              <a:buNone/>
              <a:defRPr sz="992"/>
            </a:lvl3pPr>
            <a:lvl4pPr marL="1133961" indent="0">
              <a:buNone/>
              <a:defRPr sz="827"/>
            </a:lvl4pPr>
            <a:lvl5pPr marL="1511947" indent="0">
              <a:buNone/>
              <a:defRPr sz="827"/>
            </a:lvl5pPr>
            <a:lvl6pPr marL="1889933" indent="0">
              <a:buNone/>
              <a:defRPr sz="827"/>
            </a:lvl6pPr>
            <a:lvl7pPr marL="2267920" indent="0">
              <a:buNone/>
              <a:defRPr sz="827"/>
            </a:lvl7pPr>
            <a:lvl8pPr marL="2645907" indent="0">
              <a:buNone/>
              <a:defRPr sz="827"/>
            </a:lvl8pPr>
            <a:lvl9pPr marL="302389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9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84CA5-E5C9-724E-B35C-A259606E1C3A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4894-38B0-7A4D-A526-184B7A2D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5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73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94" indent="-188994" algn="l" defTabSz="755973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80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67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953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940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927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914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900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888" indent="-188994" algn="l" defTabSz="75597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7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87" algn="l" defTabSz="75597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73" algn="l" defTabSz="75597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61" algn="l" defTabSz="75597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47" algn="l" defTabSz="75597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933" algn="l" defTabSz="75597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920" algn="l" defTabSz="75597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907" algn="l" defTabSz="75597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894" algn="l" defTabSz="75597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o_horror_anti-terror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k.com/kostroma_universit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CB19F35-0DDD-B781-E17A-E235D1FB3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" y="1"/>
            <a:ext cx="7558636" cy="106918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514" y="1480458"/>
            <a:ext cx="6509657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УЧРЕЖДЕНИЕ ВЫСШЕГО ОБРАЗОВАНИЯ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«КОСТРОМСКОЙ ГОСУДАРСТВЕННЫЙ УНИВЕРСИТЕТ» (КГУ)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ФЕДЕРАЛЬНОЕ АГЕНТСТВО ПО ДЕЛАМ МОЛОДЕЖИ (РОСМОЛОДЕЖЬ)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Межрегиональный конкурс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«NO HORROR: Anti-terror»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28 июня - 10 октября 2022 г.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ПАРТНЕРЫ КОНКУРСА В ПРОЕКТЕ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КОМИТЕТ ПО ДЕЛАМ МОЛОДЕЖИ КОСТРОМСКОЙ ОБЛАСТИ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АНТИТЕРРОРИСТИЧЕСКАЯ КОМИССИЯ КОСТРОМСКОЙ ОБЛАСТИ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ОБЩЕСТВЕННАЯ ПАЛАТА КОСТРОМСКОЙ ОБЛАСТИ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УПРАВЛЕНИЕ ПО КОНТРОЛЮ ЗА ОБОРОТОМ НАРКОТИКОВ УМВД РОССИИ ПО КОСТРОМСКОЙ ОБЛАСТИ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ЦЕНТР ПО ПРОТИВОДЕЙСТВИЮ ЭКСТРЕМИЗМУ УМВД РОССИИ ПО КОСТРОМСКОЙ ОБЛАСТИ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ФГКВОУ ВО ВОЕННАЯ АКАДЕМИЯ РАДИАЦИОННОЙ, ХИМИЧЕСКОЙ И БИОЛОГИЧЕСКОЙ ЗАЩИТЫ ИМЕНИ МАРШАЛА СОВЕТСКОГО СОЮЗА С.К. ТИМОШЕНКО МИНИСТЕРСТВА ОБОРОНЫ РОССИЙСКОЙ ФЕДЕРАЦИИ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КОСТРОМСКАЯ РЕГИОНАЛЬНАЯ ОБЩЕСТВЕННАЯ ОРГАНИЗАЦИЯ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«СОЮЗ ОФИЦЕРОВ»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ОГБУ «ЦЕНТР ПАТРИОТИЧЕСКОГО ВОСПИТАНИЯ И ДОПРИЗЫВНОЙ ПОДГОТОВКИ МОЛОДЕЖИ «ПАТРИОТ»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АНО «КОСТРОМСКОЙ ДОМ НАЦИОНАЛЬНОСТЕЙ»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ООО «АЗИМУТ КОСТРОМА»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Кострома, КГУ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6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CB19F35-0DDD-B781-E17A-E235D1FB3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" y="1"/>
            <a:ext cx="7558636" cy="106918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514" y="1480458"/>
            <a:ext cx="6509657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Межрегионального конкурса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NO HORROR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Anti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terror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1.1. Основание проведения конкурса: Межрегиональный конкурс проводится в рамках реализации проекта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ФГБОУ ВО «Костромского государственного университета»: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HORROR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Anti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terror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»: окружной студенческий форум» по поддержанному гранту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Всероссийского конкурса молодежных проектов среди образовательных организаций высшего образования Федерального агентства по делам молодежи (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Росмолодежь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1.2. Организаторы: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Федеральное государственное бюджетное образовательное учреждение высшего образования Костромской государственный университет (КГУ);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Федеральное агентство по делам молодежи (РОСМОЛОДЕЖЬ);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Институт управления, экономики и финансов (ИУЭФ) КГУ.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1.3. Участники: студенты вузов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ссузов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педагоги-наставники студентов вузов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ссузов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ЦФО, включая следующие регионы (области):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Белгородская область,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Брянская область,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Владимирская область,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Воронежская область,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Ивановская область,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Калужская область,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Костромская область,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Курская область,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Липецкая область,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Орловская область,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Рязанская область,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Смоленская область,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Тамбовская область,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Тверская область,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Тульская область,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Ярославская область.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1.4. Сроки проведения: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 5 октября 2022 г.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принимаются заявки и работы в электронном виде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horror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anti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terror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- 10 октября 2022 г.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состоится подведение итогов конкурса.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2. Цель и задачи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2.1.Цель конкурса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аккумулирование идей и опыта противодействия идеологии терроризма, экстремизма и негативным проявлениям в среде студенческой молодежи ЦФО.</a:t>
            </a: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2.2.Задачи: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обобщение и обмен опытом по вопросам противодействия идеологии терроризма, экстремизма и негативным проявлениям в молодежной среде;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профилактика асоциальных явлений,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аддиктивного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поведения;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воспитание патриотизма, гражданственности и социально-ответственного поведения молодежи. </a:t>
            </a:r>
          </a:p>
          <a:p>
            <a:pPr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6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CB19F35-0DDD-B781-E17A-E235D1FB3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" y="1"/>
            <a:ext cx="7558636" cy="106918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514" y="1480459"/>
            <a:ext cx="6509657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3. Условия проведения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3.1. Межрегиональный конкурс «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NO HORROR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Anti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terror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 - это конкурс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самопрезентаций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вузов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ссузов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демонстрирующих успешный опыт, инициативы и идеи профилактики экстремизма, терроризма и негативных проявлений в студенческой среде, как части социума.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3.2. На конкурс представляется: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командная презентация, в формате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(до 30 слайдов)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видеоролик (до 10 мин.), демонстрирующие успешный опыт, инициативы и идеи согласно содержания конкурса;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кейс, описывающий успешный опыт, инициативы и идеи содержание согласно содержания конкурса, в формате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(до 10 страниц,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шриф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14, интервал полуторный);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заявка по нижеприведенному образцу от вузов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ссузов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регионов ЦФО.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Презентация/видеоролик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кейс должны быть структурированы: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1) опыт работы в вузе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ссузе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проблематизации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конкурса; 2) инициативы и идеи.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3.4. В команде могут принимать участие не более 20 человек. У команды обязательно должен быть наставник – преподаватель.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3.5. Обязательным условием участия в конкурсе является публикация поста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медиа-среде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вузов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ссузов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 использованием в визуальной части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кобрэндинга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3.6. Награждение определяется В ДВА ТУРА. В ПЕРВОМ ТУРЕ участники вузов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ссузов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регионов становятся ЛАУРЕАТАМИ МЕЖРЕГИОНАЛЬНОГО КОНКУРСА. (Организаторы оставляют за собой право на определение творческих, профессиональных и гражданско-патриотических номинаций). Среди ЛАУРЕАТОВ ПО РЕГИОНУ определяются УЧАСТНИКИ ИТОГОВОГО ФОРУМА «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HORROR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Anti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terror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»: окружной студенческий форум», который состоится в г. Костроме 20-21 октября. Во втором туре определяются ПОБЕДИТЕЛЬ (1 место) и ПРИЗЕРЫ (2 и 3 место) – отдельно среди вузов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ссузов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Наградные документы по первому туру высылаются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электронно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по второму туру наградные документы и призы вручаются на ИТОГОВОМ ФОРУМЕ «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HORROR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Anti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terror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»: окружной студенческий форум».</a:t>
            </a: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3.7. Победители и лауреаты (студенты вузов и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сузов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будут приглашены на выездной трехдневный форум: «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NO HORROR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Anti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terror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»: окружной студенческий форум», который пройдет в прекрасном современном отеле в старинном русском городе Костроме! (Питание и проживание бесплатно (!) для двух ключевых участников конкурса в команде).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3.8. Работы, присланные на конкурс, оценивают эксперты: специалисты в области юриспруденции, психологии, представители правоохранительных органов, преподаватели, педагогическая деятельность которых связана с формированием компетенций по обеспечению безопасности.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3.9. Костромской государственный вуз участвует, но не претендует на места победителей и лауреатов.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ОЛЬГА\Desktop\Грабова\Антитеррор\Логотип форума\2 Лого колаб цветной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0975" y="4807656"/>
            <a:ext cx="4657725" cy="10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466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CB19F35-0DDD-B781-E17A-E235D1FB3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" y="1"/>
            <a:ext cx="7558636" cy="106918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514" y="1480459"/>
            <a:ext cx="650965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3.10. Материалы (пакет документов) на конкурс принимаются на e-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no_horror_anti-terror@mail.ru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Контактная информация: Гуляева Мария Константиновна,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к.э.н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., зав. кафедрой менеджмента и маркетинга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тел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8-903-897-39-73.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3.11. Материалы (пакет документов) для участия в Конкурсе включают в себя и оформляются в следующем виде: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заявка по форме: сокращенное наименование вуза/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ссуза_город_заявка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(например,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КГУ_Кострома_заявка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презентация по форме: например,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КГУ_Кострома_презентация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если конкурсная работа представляется в форме видеоролика, то в электронном письме необходимо указать активную ссылку на видеоролик, загруженный в облачное хранилище с возможностью скачивания, название файла: например, КГУ_Кострома_видеоролик.mp4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кейс по форме: например,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КГУ_Кострома_кейс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3.12. Требования к оформлению заявок: 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28650" y="4377178"/>
          <a:ext cx="6330950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/>
                <a:gridCol w="3811058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 оформления заявки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Регион (область)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Костромская область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Вуз /ссуз (полное и сокращенное наименование)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Федеральное государственное бюджетное образовательное учреждение высшего образования Костромской государственный университет (КГУ)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Участники конкурса (участники команды)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Иванов Иван Иванович, студент 3 курса, направление подготовки «Информационная безопасность»,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почта,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моб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телефон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Маринина Марина Матвеевна, студентка 3 курса, специальность «Экономическая безопасность»,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почта,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моб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телефон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Петров Петр Петрович, студент 3 курса, направление подготовки «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Ноосферная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безопасность»,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почта,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моб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0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телефон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Ключевые участники конкурса (два студента)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Иванов Иван Иванович, студент 3 курса, направление подготовки «Информационная безопасность»,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Маринина Марина Матвеевна, студентка 3 курса, специальность «Экономическая безопасность»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ФИО педагога-наставника команды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Светлова Светлана Святославовна,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к.э.н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., доцент кафедры экономической безопасности,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эл.почта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моб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телефон: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Публикация (пост) об участии в конкурсе в соцсетях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4"/>
                        </a:rPr>
                        <a:t>https://vk.com/kostroma_university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официальная группа Костромского государственного университета «КГУ/опорный вуз»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66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CB19F35-0DDD-B781-E17A-E235D1FB3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" y="-1135063"/>
            <a:ext cx="7558636" cy="119618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514" y="527051"/>
            <a:ext cx="6509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3.13. Критерии оценки работ: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00100" y="908047"/>
          <a:ext cx="6064250" cy="8197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115"/>
                <a:gridCol w="2249135"/>
              </a:tblGrid>
              <a:tr h="419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Оценка собственных достижений команды студентов (</a:t>
                      </a:r>
                      <a:r>
                        <a:rPr lang="ru-RU" sz="10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тах</a:t>
                      </a: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балл – 50)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Использование знаний и компетенций вне образовательной программы подготовки в вузе и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ссузе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Практическое значение результатов работы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30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результаты заслуживают практического использования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296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результаты заслуживают распространения в вузах и (или) </a:t>
                      </a:r>
                      <a:r>
                        <a:rPr lang="ru-RU" sz="1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ссузах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в качестве передового опыта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991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можно использовать в учебном процессе в факультативной работе студентов вузов и (или) </a:t>
                      </a:r>
                      <a:r>
                        <a:rPr lang="ru-RU" sz="1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ссузов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68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можно использовать во внеаудиторной деятельности в вузе и (или) </a:t>
                      </a:r>
                      <a:r>
                        <a:rPr lang="ru-RU" sz="10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ссузе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 Новизна работы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13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получены новые практические результаты, разработано и выполнено оригинальное изделие, макет или эксперимент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94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имеется новый подход к решению известной задачи, проблемы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 Достоверность результатов работы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08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вызывают сомнения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323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вызывают сомнения по существенным моментам (элементам)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II. Эрудированность команды студентов в рассматриваемой области (</a:t>
                      </a:r>
                      <a:r>
                        <a:rPr lang="ru-RU" sz="10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тах</a:t>
                      </a: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балл – 20)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Использование известных результатов и научных фактов в работе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Знакомство с современным состоянием проблемы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3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III. Композиция работы и ее особенности (</a:t>
                      </a:r>
                      <a:r>
                        <a:rPr lang="ru-RU" sz="1000" b="1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тах</a:t>
                      </a:r>
                      <a:r>
                        <a:rPr lang="ru-RU" sz="10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балл – 30)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Логика изложения, убедительность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Оригинальность изложения материала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 Грамотность изложения материала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66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CB19F35-0DDD-B781-E17A-E235D1FB3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" y="-1054099"/>
            <a:ext cx="7558636" cy="117459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514" y="527051"/>
            <a:ext cx="650965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4. Организационный комитет конкурса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Скрябина Ольга Борисовна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проректор по молодежной политике и воспитательной деятельности КГУ, кандидат педагогических наук, доцент;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Грабова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Ольга Николаевна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профессор кафедры экономики и экономической безопасности института управления, экономики и финансов КГУ; доктор экономических наук, доцент;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Гуляева Мария Константиновна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зав. кафедрой менеджмента и маркетинга института управления, экономики и финансов КГУ; кандидат экономических наук, доцент;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Голубева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Мария Александровна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доцент кафедры менеджмента и маркетинга института управления, экономики и финансов КГУ; кандидат экономических наук, доцент;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Чугунова Ольга Дмитриевна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директор Центра просветительской и профилактической работы КГУ, заместитель директора института управления, экономики и финансов по воспитательной работе, доцент кафедры педагогики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акмеологии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личности, кандидат педагогических наук, доцент;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Грабов Антон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аспирант Института педагогики и психологии (ИПП) КГУ (группа 21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ОПао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1);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Белова Мария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студентка Института экономики и управления финансов (ИУЭФ) КГУ (группа 20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МГбо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1);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Ваградян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Татевик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студентка Института экономики и управления финансов (ИУЭФ) КГУ (группа 18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ЭБсо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1);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Елшин Владимир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студент Института экономики и управления финансов (ИУЭФ) КГУ (группа 19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МГбо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1);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Егорова Анастасия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студентка Института экономики и управления финансов (ИУЭФ) КГУ (группа 19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МГбо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1);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Журавлев Максим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студент 4 курса Института экономики и управления финансов (ИУЭФ) КГУ (группа 18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ЭЭбо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8);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Клейцова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Ксения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студентка Института управления, экономики и финансов (ИУЭФ) КГУ (группа 20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МУбо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10);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Курицын Дмитрий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студент Института экономики и управления финансов (ИУЭФ) КГУ (группа 18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ЭБсо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1);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 Юринова Дарья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студентка Института экономики и управления финансов (ИУЭФ) КГУ (группа 19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МГбо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1).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674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1294</Words>
  <Application>Microsoft Office PowerPoint</Application>
  <PresentationFormat>Произвольный</PresentationFormat>
  <Paragraphs>186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Мария</cp:lastModifiedBy>
  <cp:revision>17</cp:revision>
  <dcterms:created xsi:type="dcterms:W3CDTF">2022-06-18T07:45:09Z</dcterms:created>
  <dcterms:modified xsi:type="dcterms:W3CDTF">2022-07-05T14:56:45Z</dcterms:modified>
</cp:coreProperties>
</file>